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6" r:id="rId6"/>
    <p:sldId id="298" r:id="rId7"/>
    <p:sldId id="300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2" r:id="rId20"/>
    <p:sldId id="313" r:id="rId21"/>
    <p:sldId id="314" r:id="rId22"/>
    <p:sldId id="315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19" autoAdjust="0"/>
  </p:normalViewPr>
  <p:slideViewPr>
    <p:cSldViewPr snapToGrid="0">
      <p:cViewPr varScale="1">
        <p:scale>
          <a:sx n="147" d="100"/>
          <a:sy n="147" d="100"/>
        </p:scale>
        <p:origin x="12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A1AD0-0248-4E85-B9BB-791D6B5A202F}" type="datetime1">
              <a:rPr lang="ru-RU" smtClean="0"/>
              <a:t>13.10.2022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C503B-C475-4043-9719-1ABA68EBAEC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832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46F83-0348-4601-838A-05B9095A0128}" type="datetime1">
              <a:rPr lang="ru-RU" smtClean="0"/>
              <a:pPr/>
              <a:t>13.10.2022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66355-929D-499E-83F4-EEAF371CD97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9719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66355-929D-499E-83F4-EEAF371CD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92A92EDA-24FC-4BFF-B882-7C81A89751E7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2EFF7-98E9-4300-A910-B1A6629F9BCA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EFCC1-394C-4CBE-BC5A-4C75102D2881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50635-27AD-4B42-8637-6B10714363BD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fld id="{1D55C904-2E49-4350-A161-9C4A4E55DA2E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314F8-ED05-4C53-9EC2-C73D61BD2E35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120D-95D7-4E26-884B-FCF216F3F87E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240A1B-F3E0-4BBF-8A00-AEBF9BB0C160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8B829-FDB2-45FA-A2D9-DF84C48A0C92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04D672F-768E-4F8E-A588-08D7B71BDFBA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DC6D589C-3E67-469D-84BB-328F1E65F0E7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algn="l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8BAD2A2-B4D4-43F8-B8CC-62310B7E5D25}" type="datetime1">
              <a:rPr lang="ru-RU" noProof="0" smtClean="0"/>
              <a:t>13.10.2022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4B7E4EF-A1BD-40F4-AB7B-04F084DD991D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alibri Light" panose="020F0302020204030204" pitchFamily="34" charset="0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232680"/>
            <a:ext cx="4775075" cy="1258663"/>
          </a:xfrm>
        </p:spPr>
        <p:txBody>
          <a:bodyPr rtlCol="0">
            <a:normAutofit/>
          </a:bodyPr>
          <a:lstStyle/>
          <a:p>
            <a:r>
              <a:rPr lang="ru-RU" sz="32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Т</a:t>
            </a:r>
            <a:r>
              <a:rPr lang="ru-RU" sz="3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рансформация труда и занятости</a:t>
            </a:r>
            <a:endParaRPr lang="ru-RU" sz="3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657915"/>
            <a:ext cx="1521417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Выполнили</a:t>
            </a:r>
            <a:r>
              <a:rPr lang="en-US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endParaRPr lang="ru-RU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2ACA2-D511-4D63-8296-A4C4EC9040C6}"/>
              </a:ext>
            </a:extLst>
          </p:cNvPr>
          <p:cNvSpPr txBox="1"/>
          <p:nvPr/>
        </p:nvSpPr>
        <p:spPr>
          <a:xfrm>
            <a:off x="8527399" y="3657915"/>
            <a:ext cx="2094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Иван </a:t>
            </a:r>
            <a:r>
              <a:rPr lang="ru-RU" dirty="0" err="1"/>
              <a:t>Искорнев</a:t>
            </a:r>
            <a:br>
              <a:rPr lang="ru-RU" dirty="0"/>
            </a:br>
            <a:r>
              <a:rPr lang="ru-RU" dirty="0"/>
              <a:t>Тимофей </a:t>
            </a:r>
            <a:r>
              <a:rPr lang="ru-RU" dirty="0" err="1"/>
              <a:t>Цыпышев</a:t>
            </a:r>
            <a:endParaRPr lang="ru-RU" dirty="0"/>
          </a:p>
          <a:p>
            <a:r>
              <a:rPr lang="ru-RU" dirty="0"/>
              <a:t>Борис Ларкин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F32D8-D569-4279-AEC4-A83BC9DC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C5BA3A-C65B-4EA8-802F-877FAA1B7CC1}"/>
              </a:ext>
            </a:extLst>
          </p:cNvPr>
          <p:cNvSpPr txBox="1"/>
          <p:nvPr/>
        </p:nvSpPr>
        <p:spPr>
          <a:xfrm>
            <a:off x="5010626" y="903310"/>
            <a:ext cx="2553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И</a:t>
            </a:r>
            <a:r>
              <a:rPr lang="ru-RU" sz="3200" dirty="0">
                <a:latin typeface="+mj-lt"/>
              </a:rPr>
              <a:t>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что делать?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A4FB2-53A1-4282-AA13-4E48967936F0}"/>
              </a:ext>
            </a:extLst>
          </p:cNvPr>
          <p:cNvSpPr txBox="1"/>
          <p:nvPr/>
        </p:nvSpPr>
        <p:spPr>
          <a:xfrm>
            <a:off x="1402464" y="2228269"/>
            <a:ext cx="469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существует систематического структурного соотношения между распространением информационных технологий и эволюцией уровня занятости в целом по экономике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4D9A47-47B5-4E24-A066-1E94B9CA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10</a:t>
            </a:fld>
            <a:endParaRPr lang="ru-RU" noProof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6032F-50AF-4CCE-92FA-E202221C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82" y="2085139"/>
            <a:ext cx="3118995" cy="3724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FE756-0344-4B09-8A9B-AFE8D5011CA2}"/>
              </a:ext>
            </a:extLst>
          </p:cNvPr>
          <p:cNvSpPr txBox="1"/>
          <p:nvPr/>
        </p:nvSpPr>
        <p:spPr>
          <a:xfrm>
            <a:off x="1402464" y="4076851"/>
            <a:ext cx="469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«Быть может, изменения жизни общества с приходом нового витка информационной революции будут столь велики, что экономика не сумеет быстро приспособиться к ним и уничтожит сама»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1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CBD78-10E0-4156-8457-13BA8F683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Работники с гибким графиком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E7D8EE-9E91-4BF0-9D0E-FD6EB494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8776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12</a:t>
            </a:fld>
            <a:endParaRPr lang="ru-RU" noProof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05FD2D-D52A-4449-AD48-B5F79DB37C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89" y="2506530"/>
            <a:ext cx="4809956" cy="2272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B7BF74-25B5-4985-AC5A-B5963E8AA05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54" y="2506531"/>
            <a:ext cx="3235257" cy="2272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D01BA-3391-421E-884A-5B18A1DE4087}"/>
              </a:ext>
            </a:extLst>
          </p:cNvPr>
          <p:cNvSpPr txBox="1"/>
          <p:nvPr/>
        </p:nvSpPr>
        <p:spPr>
          <a:xfrm>
            <a:off x="5235027" y="903310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Ц</a:t>
            </a:r>
            <a:r>
              <a:rPr lang="ru-RU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ифорки</a:t>
            </a:r>
            <a:endParaRPr lang="ru-RU" sz="32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C45D-1A8E-412C-91E1-5B88362089F6}"/>
              </a:ext>
            </a:extLst>
          </p:cNvPr>
          <p:cNvSpPr txBox="1"/>
          <p:nvPr/>
        </p:nvSpPr>
        <p:spPr>
          <a:xfrm>
            <a:off x="4777623" y="5426678"/>
            <a:ext cx="260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Очень много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</a:rPr>
              <a:t>цифорок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496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13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273-8C26-4865-8D60-ACACE1166F24}"/>
              </a:ext>
            </a:extLst>
          </p:cNvPr>
          <p:cNvSpPr txBox="1"/>
          <p:nvPr/>
        </p:nvSpPr>
        <p:spPr>
          <a:xfrm>
            <a:off x="5597305" y="903310"/>
            <a:ext cx="88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США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A381C-1576-45D5-8630-41CC6480A6A5}"/>
              </a:ext>
            </a:extLst>
          </p:cNvPr>
          <p:cNvSpPr txBox="1"/>
          <p:nvPr/>
        </p:nvSpPr>
        <p:spPr>
          <a:xfrm>
            <a:off x="1018162" y="2230591"/>
            <a:ext cx="5077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Соединенных Штатах самозанятые в 1990 г. составляли 10,8% рабочей силы, работники с неполным рабочим днем - 16,9% и на договорной или временной работе – около 2%.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9876D-8DB9-419C-856E-E1A3BDBF8E57}"/>
              </a:ext>
            </a:extLst>
          </p:cNvPr>
          <p:cNvSpPr txBox="1"/>
          <p:nvPr/>
        </p:nvSpPr>
        <p:spPr>
          <a:xfrm>
            <a:off x="7052192" y="4997097"/>
            <a:ext cx="379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ea typeface="Calibri" panose="020F0502020204030204" pitchFamily="34" charset="0"/>
              </a:rPr>
              <a:t>«Т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радиционная форма работы медленно, но верно исчезает»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4A339C-5E80-4526-942C-3D6E412C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51" y="3841216"/>
            <a:ext cx="3165459" cy="20004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203E59-4B1C-4FE3-8916-E837FCF1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987" y="2197140"/>
            <a:ext cx="3715851" cy="24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14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273-8C26-4865-8D60-ACACE1166F24}"/>
              </a:ext>
            </a:extLst>
          </p:cNvPr>
          <p:cNvSpPr txBox="1"/>
          <p:nvPr/>
        </p:nvSpPr>
        <p:spPr>
          <a:xfrm>
            <a:off x="5597305" y="903310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Я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пония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DF9FC-6452-4F97-86E2-C3DFA510882B}"/>
              </a:ext>
            </a:extLst>
          </p:cNvPr>
          <p:cNvSpPr txBox="1"/>
          <p:nvPr/>
        </p:nvSpPr>
        <p:spPr>
          <a:xfrm>
            <a:off x="6551454" y="3070026"/>
            <a:ext cx="5077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Японская структура занятости</a:t>
            </a:r>
          </a:p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характеризуется экстраординарным</a:t>
            </a:r>
          </a:p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внутренним разнообразием</a:t>
            </a: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</a:rPr>
              <a:t>так же, как и сложной структурой</a:t>
            </a:r>
          </a:p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</a:rPr>
              <a:t>изменчивых ситуаций, которые плохо</a:t>
            </a:r>
          </a:p>
          <a:p>
            <a:pPr marL="144145" indent="215900">
              <a:spcAft>
                <a:spcPts val="0"/>
              </a:spcAft>
            </a:pPr>
            <a:r>
              <a:rPr lang="ru-RU" sz="1800" dirty="0">
                <a:effectLst/>
                <a:ea typeface="Calibri" panose="020F0502020204030204" pitchFamily="34" charset="0"/>
              </a:rPr>
              <a:t>поддаются обобщениям и стандартизации.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C34C4-7FCD-4839-95E3-2406687D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04" y="2436840"/>
            <a:ext cx="5189444" cy="30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CBD78-10E0-4156-8457-13BA8F683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4" y="2128099"/>
            <a:ext cx="8933796" cy="945842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  <a:latin typeface="+mj-lt"/>
                <a:ea typeface="Calibri" panose="020F0502020204030204" pitchFamily="34" charset="0"/>
              </a:rPr>
              <a:t>Удаленная работа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E7D8EE-9E91-4BF0-9D0E-FD6EB494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15</a:t>
            </a:fld>
            <a:endParaRPr lang="ru-RU" noProof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E3556-D5DB-4B36-8E40-5A5C3BC2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18" y="3190672"/>
            <a:ext cx="2633763" cy="17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16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273-8C26-4865-8D60-ACACE1166F24}"/>
              </a:ext>
            </a:extLst>
          </p:cNvPr>
          <p:cNvSpPr txBox="1"/>
          <p:nvPr/>
        </p:nvSpPr>
        <p:spPr>
          <a:xfrm>
            <a:off x="4708344" y="903310"/>
            <a:ext cx="2775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П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реимущества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EB1CB-994E-494B-BFD4-6096D0B099DD}"/>
              </a:ext>
            </a:extLst>
          </p:cNvPr>
          <p:cNvSpPr txBox="1"/>
          <p:nvPr/>
        </p:nvSpPr>
        <p:spPr>
          <a:xfrm>
            <a:off x="1485900" y="2577070"/>
            <a:ext cx="4886166" cy="274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Экономия времени на дорогу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Гибкий график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Моменты, связанные со сферой личных отношений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Условия работы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0A202E9E-87D7-4BB1-8F08-0A726FDC0B15}"/>
              </a:ext>
            </a:extLst>
          </p:cNvPr>
          <p:cNvSpPr/>
          <p:nvPr/>
        </p:nvSpPr>
        <p:spPr>
          <a:xfrm>
            <a:off x="7142534" y="2337401"/>
            <a:ext cx="3563566" cy="321957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16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17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273-8C26-4865-8D60-ACACE1166F24}"/>
              </a:ext>
            </a:extLst>
          </p:cNvPr>
          <p:cNvSpPr txBox="1"/>
          <p:nvPr/>
        </p:nvSpPr>
        <p:spPr>
          <a:xfrm>
            <a:off x="5006438" y="903310"/>
            <a:ext cx="2179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Н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едостатки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CA1C5-2734-4947-AD27-AB568F71A35E}"/>
              </a:ext>
            </a:extLst>
          </p:cNvPr>
          <p:cNvSpPr txBox="1"/>
          <p:nvPr/>
        </p:nvSpPr>
        <p:spPr>
          <a:xfrm>
            <a:off x="1627696" y="3021615"/>
            <a:ext cx="3378742" cy="18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Связь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Коммуникация</a:t>
            </a:r>
            <a:endParaRPr lang="ru-RU" sz="18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>
                <a:ea typeface="Calibri" panose="020F0502020204030204" pitchFamily="34" charset="0"/>
                <a:cs typeface="Calibri" panose="020F0502020204030204" pitchFamily="34" charset="0"/>
              </a:rPr>
              <a:t>Н</a:t>
            </a:r>
            <a:r>
              <a:rPr lang="ru-RU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ездоровому образу жизни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Знак ''минус'' 4">
            <a:extLst>
              <a:ext uri="{FF2B5EF4-FFF2-40B4-BE49-F238E27FC236}">
                <a16:creationId xmlns:a16="http://schemas.microsoft.com/office/drawing/2014/main" id="{96F6C6D1-543E-49CD-A35A-06714CF95775}"/>
              </a:ext>
            </a:extLst>
          </p:cNvPr>
          <p:cNvSpPr/>
          <p:nvPr/>
        </p:nvSpPr>
        <p:spPr>
          <a:xfrm>
            <a:off x="7327358" y="3021615"/>
            <a:ext cx="3378742" cy="18511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8CC23F-1197-4269-8FF3-44C3242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BDF895-0498-4B5F-96C3-0E5DAC4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18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273-8C26-4865-8D60-ACACE1166F24}"/>
              </a:ext>
            </a:extLst>
          </p:cNvPr>
          <p:cNvSpPr txBox="1"/>
          <p:nvPr/>
        </p:nvSpPr>
        <p:spPr>
          <a:xfrm>
            <a:off x="5597305" y="903310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В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ывод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0FCDD-A422-40B9-B6CC-9522A7E5064A}"/>
              </a:ext>
            </a:extLst>
          </p:cNvPr>
          <p:cNvSpPr txBox="1"/>
          <p:nvPr/>
        </p:nvSpPr>
        <p:spPr>
          <a:xfrm>
            <a:off x="1800224" y="3891063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</a:rPr>
              <a:t>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даленная работа подходит не всем.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E6BC31-57AD-41B3-8944-B1F6951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293" y="2365308"/>
            <a:ext cx="3481483" cy="37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BC95-E353-43BF-9B45-6ACC92B0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С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пасибо за внимание</a:t>
            </a:r>
            <a:r>
              <a:rPr lang="ru-RU" sz="54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3AD715-43E7-47B1-89A3-7B70351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19</a:t>
            </a:fld>
            <a:endParaRPr lang="ru-RU" noProof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6D04B7-D4A2-4F63-9093-340C53D2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05" y="2014194"/>
            <a:ext cx="4743789" cy="37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2818F-BC17-43B9-80CE-A494273A3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4" y="2444575"/>
            <a:ext cx="8933796" cy="769590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Сетевые работники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1A84B-4994-4C9E-AFF0-243EB80B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2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3D7DF-FA20-406B-80DA-EAEC09BE92AC}"/>
              </a:ext>
            </a:extLst>
          </p:cNvPr>
          <p:cNvSpPr txBox="1"/>
          <p:nvPr/>
        </p:nvSpPr>
        <p:spPr>
          <a:xfrm>
            <a:off x="4258510" y="3643835"/>
            <a:ext cx="367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«Автоматизация – благо, </a:t>
            </a:r>
          </a:p>
          <a:p>
            <a:pPr algn="ctr"/>
            <a:r>
              <a:rPr lang="ru-RU" dirty="0"/>
              <a:t>а рабочие – второсортные роботы»</a:t>
            </a:r>
          </a:p>
        </p:txBody>
      </p:sp>
    </p:spTree>
    <p:extLst>
      <p:ext uri="{BB962C8B-B14F-4D97-AF65-F5344CB8AC3E}">
        <p14:creationId xmlns:p14="http://schemas.microsoft.com/office/powerpoint/2010/main" val="281814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D46231-1A5E-4BE6-AD70-FF83436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454A5-3B8B-48A5-8B85-6807B462BB8A}"/>
              </a:ext>
            </a:extLst>
          </p:cNvPr>
          <p:cNvSpPr txBox="1"/>
          <p:nvPr/>
        </p:nvSpPr>
        <p:spPr>
          <a:xfrm>
            <a:off x="3812554" y="903310"/>
            <a:ext cx="4566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Ч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еловек всё-таки нужен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?</a:t>
            </a:r>
            <a:endParaRPr lang="ru-RU" sz="32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DD69A-277D-4C1F-A2B8-578F0267F0B1}"/>
              </a:ext>
            </a:extLst>
          </p:cNvPr>
          <p:cNvSpPr txBox="1"/>
          <p:nvPr/>
        </p:nvSpPr>
        <p:spPr>
          <a:xfrm>
            <a:off x="866301" y="2377529"/>
            <a:ext cx="58925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Кто? </a:t>
            </a:r>
          </a:p>
          <a:p>
            <a:r>
              <a:rPr lang="ru-RU" dirty="0"/>
              <a:t>	- образованный работник</a:t>
            </a:r>
          </a:p>
          <a:p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Зачем?</a:t>
            </a:r>
          </a:p>
          <a:p>
            <a:r>
              <a:rPr lang="ru-RU" dirty="0"/>
              <a:t>	- для принятия решений, планирования и 	управления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Почему?</a:t>
            </a:r>
          </a:p>
          <a:p>
            <a:r>
              <a:rPr lang="ru-RU" dirty="0"/>
              <a:t>	- его появление стало возможным</a:t>
            </a:r>
          </a:p>
          <a:p>
            <a:r>
              <a:rPr lang="ru-RU" dirty="0"/>
              <a:t>	благодаря новым информационным 	технологиям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E6A4CA-35C5-4C59-8002-D6D336EF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3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39F7E5-50E5-4E6D-89F1-245CD39F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806" y="2377529"/>
            <a:ext cx="47035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3542734" y="903310"/>
            <a:ext cx="5077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К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то же нам всё таки нужен?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8825C-A52A-4681-9522-26814139901A}"/>
              </a:ext>
            </a:extLst>
          </p:cNvPr>
          <p:cNvSpPr txBox="1"/>
          <p:nvPr/>
        </p:nvSpPr>
        <p:spPr>
          <a:xfrm>
            <a:off x="846272" y="2173550"/>
            <a:ext cx="539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ru-RU" sz="18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етевой работник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— это работник, работающий в интернете или иной информационной среде, или мобильный работник, оказывающий услуги в какой-либо отраслевой среде.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2D5D3-1EC4-4ED4-BED8-E1DFA6479FC3}"/>
              </a:ext>
            </a:extLst>
          </p:cNvPr>
          <p:cNvSpPr txBox="1"/>
          <p:nvPr/>
        </p:nvSpPr>
        <p:spPr>
          <a:xfrm>
            <a:off x="6239194" y="5031360"/>
            <a:ext cx="5392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«Новый работник трудится не в централизованной целостной индустриальной экономике, а в сетевой экономике»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4</a:t>
            </a:fld>
            <a:endParaRPr lang="ru-RU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1532D-BC6F-46D0-8E04-C505FEB5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72" y="2173550"/>
            <a:ext cx="3813024" cy="25449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5832A9-3F74-41A0-A38F-343811DD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860" y="3549527"/>
            <a:ext cx="3607745" cy="24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A6BF8-3CD8-4EA4-B3D2-F35028D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8925CC-FC45-41E2-ADA6-2825EF38012D}"/>
              </a:ext>
            </a:extLst>
          </p:cNvPr>
          <p:cNvSpPr txBox="1"/>
          <p:nvPr/>
        </p:nvSpPr>
        <p:spPr>
          <a:xfrm>
            <a:off x="2172009" y="903310"/>
            <a:ext cx="784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И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какими они бывают, эти ваши </a:t>
            </a:r>
            <a:r>
              <a:rPr lang="ru-RU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сетевики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..?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8A1B9-66C8-4700-975A-EADC7007A45E}"/>
              </a:ext>
            </a:extLst>
          </p:cNvPr>
          <p:cNvSpPr txBox="1"/>
          <p:nvPr/>
        </p:nvSpPr>
        <p:spPr>
          <a:xfrm>
            <a:off x="1090021" y="2970319"/>
            <a:ext cx="4127733" cy="195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етевики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-универсалы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networkers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етевики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-операторы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networked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несетевые рабочие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E5A851-F977-49FF-8F2A-E720DE0E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5</a:t>
            </a:fld>
            <a:endParaRPr lang="ru-RU" noProof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345A53-9A32-44C9-805D-4FA1DEB9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69" y="2360662"/>
            <a:ext cx="4498731" cy="31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7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30BC2-7668-4D09-948E-83FD2825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4" y="2210384"/>
            <a:ext cx="8933796" cy="2437232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Безработные, безработное общество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C340E2-F60D-4891-BD54-B2498706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506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7371E-30EA-475F-9237-D209340D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8BC52-13CB-4C28-ADAB-3790DBA697ED}"/>
              </a:ext>
            </a:extLst>
          </p:cNvPr>
          <p:cNvSpPr txBox="1"/>
          <p:nvPr/>
        </p:nvSpPr>
        <p:spPr>
          <a:xfrm>
            <a:off x="3567808" y="903310"/>
            <a:ext cx="505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О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насущном, о безработице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E76C-0017-4FD3-A7D6-94478D4BBEC5}"/>
              </a:ext>
            </a:extLst>
          </p:cNvPr>
          <p:cNvSpPr txBox="1"/>
          <p:nvPr/>
        </p:nvSpPr>
        <p:spPr>
          <a:xfrm>
            <a:off x="1057605" y="3251653"/>
            <a:ext cx="464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Распространение информационной технологии на заводах, в офисах и в сфере услуг вновь разожгло вечные страхи рабочих перед вытеснением их машинами, поскольку оно делает их ненужными.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B8FF74-E2B4-4469-ADA8-A67B2A9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821777-05D7-42C4-A897-54734E10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88" y="2316848"/>
            <a:ext cx="5020407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C3738B-5D4F-46A4-9B58-20645FE7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6207D-AD36-4818-9A53-51BFAA0D1DF9}"/>
              </a:ext>
            </a:extLst>
          </p:cNvPr>
          <p:cNvSpPr txBox="1"/>
          <p:nvPr/>
        </p:nvSpPr>
        <p:spPr>
          <a:xfrm>
            <a:off x="1066801" y="3016250"/>
            <a:ext cx="4541519" cy="151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Прогресс приводит к замене труда людей более эффективными орудиями производства, в результате </a:t>
            </a:r>
            <a:r>
              <a:rPr lang="ru-RU" b="1" dirty="0"/>
              <a:t>люди постоянно переходят от одного вида деятельности к другому</a:t>
            </a:r>
            <a:r>
              <a:rPr lang="ru-RU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E7AF5-D27E-4A18-B2EF-C8A63BC89625}"/>
              </a:ext>
            </a:extLst>
          </p:cNvPr>
          <p:cNvSpPr txBox="1"/>
          <p:nvPr/>
        </p:nvSpPr>
        <p:spPr>
          <a:xfrm>
            <a:off x="6583681" y="3016250"/>
            <a:ext cx="4541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ea typeface="Calibri" panose="020F0502020204030204" pitchFamily="34" charset="0"/>
              </a:rPr>
              <a:t>И</a:t>
            </a:r>
            <a:r>
              <a:rPr lang="ru-RU" sz="1800" b="1" dirty="0">
                <a:effectLst/>
                <a:ea typeface="Calibri" panose="020F0502020204030204" pitchFamily="34" charset="0"/>
              </a:rPr>
              <a:t>счезновение рабочих мест в промышленности будет недостаточно компенсировано рабочими местами в сфере услуг</a:t>
            </a:r>
            <a:r>
              <a:rPr lang="ru-RU" sz="1800" dirty="0">
                <a:effectLst/>
                <a:ea typeface="Calibri" panose="020F0502020204030204" pitchFamily="34" charset="0"/>
              </a:rPr>
              <a:t>, поскольку рабочие места в сфере услуг сами быстро автоматизируются и вытесняются.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11C8AE-6D76-4DD2-9C2A-E72E9CB9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8</a:t>
            </a:fld>
            <a:endParaRPr lang="ru-RU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437B8-AC2C-4CAA-866F-0959CE12265C}"/>
              </a:ext>
            </a:extLst>
          </p:cNvPr>
          <p:cNvSpPr txBox="1"/>
          <p:nvPr/>
        </p:nvSpPr>
        <p:spPr>
          <a:xfrm>
            <a:off x="1236654" y="903310"/>
            <a:ext cx="968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effectLst/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ассмотрим различные точки зрения на эту проблему</a:t>
            </a:r>
            <a:endParaRPr lang="ru-RU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99BDD919-7D1A-4A79-915E-8F4129EA4858}"/>
              </a:ext>
            </a:extLst>
          </p:cNvPr>
          <p:cNvSpPr/>
          <p:nvPr/>
        </p:nvSpPr>
        <p:spPr>
          <a:xfrm rot="8085224">
            <a:off x="3944815" y="2099649"/>
            <a:ext cx="996462" cy="779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B572CC3D-CDDC-4089-B8FA-4EE9CEBDDC95}"/>
              </a:ext>
            </a:extLst>
          </p:cNvPr>
          <p:cNvSpPr/>
          <p:nvPr/>
        </p:nvSpPr>
        <p:spPr>
          <a:xfrm rot="2674212">
            <a:off x="7251616" y="2100566"/>
            <a:ext cx="996462" cy="779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4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6372F3-2E01-484B-A555-8862BA3E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D57C1-3024-49D2-ACFC-E077749FF1A7}"/>
              </a:ext>
            </a:extLst>
          </p:cNvPr>
          <p:cNvSpPr txBox="1"/>
          <p:nvPr/>
        </p:nvSpPr>
        <p:spPr>
          <a:xfrm>
            <a:off x="4220230" y="903310"/>
            <a:ext cx="375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Н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а чьей стороне ты?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52DA0-E510-474A-B951-2E8EB7555170}"/>
              </a:ext>
            </a:extLst>
          </p:cNvPr>
          <p:cNvSpPr txBox="1"/>
          <p:nvPr/>
        </p:nvSpPr>
        <p:spPr>
          <a:xfrm>
            <a:off x="1870812" y="2230591"/>
            <a:ext cx="274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a typeface="Calibri" panose="020F0502020204030204" pitchFamily="34" charset="0"/>
              </a:rPr>
              <a:t>М</a:t>
            </a:r>
            <a:r>
              <a:rPr lang="ru-RU" sz="1800" dirty="0">
                <a:effectLst/>
                <a:ea typeface="Calibri" panose="020F0502020204030204" pitchFamily="34" charset="0"/>
              </a:rPr>
              <a:t>ассовой безработицей 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602A-2992-4FB8-A839-E45CDE2D506F}"/>
              </a:ext>
            </a:extLst>
          </p:cNvPr>
          <p:cNvSpPr txBox="1"/>
          <p:nvPr/>
        </p:nvSpPr>
        <p:spPr>
          <a:xfrm>
            <a:off x="7343555" y="5290573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Разрушение общества и его устоев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71CFCF-21D9-400B-BB51-78E62356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9</a:t>
            </a:fld>
            <a:endParaRPr lang="ru-RU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6095AE-DD7F-459D-9A17-0D73EC8D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15" y="2971175"/>
            <a:ext cx="4049590" cy="26887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1837E3-3054-4CF6-8776-09209BA9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247" y="2238994"/>
            <a:ext cx="3417545" cy="27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71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30_TF56219246.potx" id="{69EEC25B-ABC7-4454-846F-F928B9D35FD3}" vid="{45B93E1F-6038-4993-A4A4-AFB29483F2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415</Words>
  <Application>Microsoft Office PowerPoint</Application>
  <PresentationFormat>Широкоэкранный</PresentationFormat>
  <Paragraphs>88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Calibri Light</vt:lpstr>
      <vt:lpstr>Gabriola</vt:lpstr>
      <vt:lpstr>Garamond</vt:lpstr>
      <vt:lpstr>Symbol</vt:lpstr>
      <vt:lpstr>Times New Roman</vt:lpstr>
      <vt:lpstr>СавонVTI</vt:lpstr>
      <vt:lpstr>Трансформация труда и занятости</vt:lpstr>
      <vt:lpstr>Сетевые работники</vt:lpstr>
      <vt:lpstr>Презентация PowerPoint</vt:lpstr>
      <vt:lpstr>Презентация PowerPoint</vt:lpstr>
      <vt:lpstr>Презентация PowerPoint</vt:lpstr>
      <vt:lpstr>Безработные, безработное общество</vt:lpstr>
      <vt:lpstr>Презентация PowerPoint</vt:lpstr>
      <vt:lpstr>Презентация PowerPoint</vt:lpstr>
      <vt:lpstr>Презентация PowerPoint</vt:lpstr>
      <vt:lpstr>Презентация PowerPoint</vt:lpstr>
      <vt:lpstr>Работники с гибким графиком</vt:lpstr>
      <vt:lpstr>Презентация PowerPoint</vt:lpstr>
      <vt:lpstr>Презентация PowerPoint</vt:lpstr>
      <vt:lpstr>Презентация PowerPoint</vt:lpstr>
      <vt:lpstr>Удаленная работа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Трансформация труда и занятости</dc:title>
  <dc:creator>Timofei Tsypyshev</dc:creator>
  <cp:lastModifiedBy>Timofei Tsypyshev</cp:lastModifiedBy>
  <cp:revision>36</cp:revision>
  <dcterms:created xsi:type="dcterms:W3CDTF">2022-10-13T17:43:45Z</dcterms:created>
  <dcterms:modified xsi:type="dcterms:W3CDTF">2022-10-13T21:00:00Z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